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uli Bold" panose="020B0604020202020204" charset="0"/>
      <p:regular r:id="rId45"/>
    </p:embeddedFont>
    <p:embeddedFont>
      <p:font typeface="Muli Bold Bold" panose="020B0604020202020204" charset="0"/>
      <p:regular r:id="rId46"/>
    </p:embeddedFont>
    <p:embeddedFont>
      <p:font typeface="Muli Bold Italics" panose="020B0604020202020204" charset="0"/>
      <p:regular r:id="rId47"/>
    </p:embeddedFont>
    <p:embeddedFont>
      <p:font typeface="Muli Regular" panose="020B0604020202020204" charset="0"/>
      <p:regular r:id="rId48"/>
    </p:embeddedFont>
    <p:embeddedFont>
      <p:font typeface="Muli Regular Bold" panose="020B0604020202020204" charset="0"/>
      <p:regular r:id="rId49"/>
    </p:embeddedFont>
    <p:embeddedFont>
      <p:font typeface="Space Mono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1886153"/>
            <a:ext cx="6422006" cy="6815806"/>
            <a:chOff x="0" y="0"/>
            <a:chExt cx="8562675" cy="90877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8562675" cy="543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80"/>
                </a:lnSpc>
              </a:pPr>
              <a:r>
                <a:rPr lang="en-US" sz="7437" spc="-74" dirty="0">
                  <a:solidFill>
                    <a:srgbClr val="000000"/>
                  </a:solidFill>
                  <a:latin typeface="Muli Bold Bold"/>
                </a:rPr>
                <a:t>SISTEM MONITORING PRESTASI SISWA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048810"/>
              <a:ext cx="8562675" cy="3038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Daniel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Buala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Kristo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Zalukhu</a:t>
              </a:r>
            </a:p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160716053</a:t>
              </a:r>
            </a:p>
            <a:p>
              <a:pPr>
                <a:lnSpc>
                  <a:spcPts val="4627"/>
                </a:lnSpc>
              </a:pP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Sistem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Informasi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- UBAYA</a:t>
              </a:r>
            </a:p>
            <a:p>
              <a:pPr>
                <a:lnSpc>
                  <a:spcPts val="4627"/>
                </a:lnSpc>
                <a:spcBef>
                  <a:spcPct val="0"/>
                </a:spcBef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2020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6054" y="829309"/>
            <a:ext cx="9530898" cy="8628382"/>
            <a:chOff x="0" y="0"/>
            <a:chExt cx="3940484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0484" cy="3567345"/>
            </a:xfrm>
            <a:custGeom>
              <a:avLst/>
              <a:gdLst/>
              <a:ahLst/>
              <a:cxnLst/>
              <a:rect l="l" t="t" r="r" b="b"/>
              <a:pathLst>
                <a:path w="3940484" h="3567345">
                  <a:moveTo>
                    <a:pt x="3816024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6024" y="0"/>
                  </a:lnTo>
                  <a:cubicBezTo>
                    <a:pt x="3884604" y="0"/>
                    <a:pt x="3940484" y="55880"/>
                    <a:pt x="3940484" y="124460"/>
                  </a:cubicBezTo>
                  <a:lnTo>
                    <a:pt x="3940484" y="3442885"/>
                  </a:lnTo>
                  <a:cubicBezTo>
                    <a:pt x="3940484" y="3511465"/>
                    <a:pt x="3884604" y="3567345"/>
                    <a:pt x="3816024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89152" y="829833"/>
            <a:ext cx="9103548" cy="8627858"/>
            <a:chOff x="0" y="0"/>
            <a:chExt cx="3763799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63799" cy="3567128"/>
            </a:xfrm>
            <a:custGeom>
              <a:avLst/>
              <a:gdLst/>
              <a:ahLst/>
              <a:cxnLst/>
              <a:rect l="l" t="t" r="r" b="b"/>
              <a:pathLst>
                <a:path w="3763799" h="3567128">
                  <a:moveTo>
                    <a:pt x="3639339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39339" y="0"/>
                  </a:lnTo>
                  <a:cubicBezTo>
                    <a:pt x="3707919" y="0"/>
                    <a:pt x="3763799" y="55880"/>
                    <a:pt x="3763799" y="124460"/>
                  </a:cubicBezTo>
                  <a:lnTo>
                    <a:pt x="3763799" y="3442668"/>
                  </a:lnTo>
                  <a:cubicBezTo>
                    <a:pt x="3763799" y="3511248"/>
                    <a:pt x="3707919" y="3567128"/>
                    <a:pt x="3639339" y="3567128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5219012" y="571947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AKKHIR - UBAYA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1359748"/>
            <a:ext cx="5265284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Tidak memberikan informasi nilai secara terperinci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6837" y="3665846"/>
            <a:ext cx="8402315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PERMASALAHAN 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9152" y="4137708"/>
            <a:ext cx="2931204" cy="17880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798731" y="4080558"/>
            <a:ext cx="5918221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menyimpan </a:t>
            </a:r>
            <a:r>
              <a:rPr lang="en-US" sz="3599">
                <a:solidFill>
                  <a:srgbClr val="002F42"/>
                </a:solidFill>
                <a:latin typeface="Muli Bold Italics"/>
              </a:rPr>
              <a:t>history </a:t>
            </a:r>
            <a:r>
              <a:rPr lang="en-US" sz="3599">
                <a:solidFill>
                  <a:srgbClr val="002F42"/>
                </a:solidFill>
                <a:latin typeface="Muli Bold"/>
              </a:rPr>
              <a:t>atau catatan pelanggaran, penghargaan dan 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631559"/>
            <a:ext cx="5460569" cy="252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mencatat kekurangan atau ketidaktuntasan siswa dalam suatu pelajaran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23878" y="7097655"/>
            <a:ext cx="2635422" cy="20556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46103" y="1061756"/>
            <a:ext cx="2724132" cy="2070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13349" y="8510906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16483" y="1934254"/>
            <a:ext cx="10742817" cy="7863242"/>
            <a:chOff x="0" y="0"/>
            <a:chExt cx="4136979" cy="30280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6979" cy="3028076"/>
            </a:xfrm>
            <a:custGeom>
              <a:avLst/>
              <a:gdLst/>
              <a:ahLst/>
              <a:cxnLst/>
              <a:rect l="l" t="t" r="r" b="b"/>
              <a:pathLst>
                <a:path w="4136979" h="3028076">
                  <a:moveTo>
                    <a:pt x="4012519" y="3028076"/>
                  </a:moveTo>
                  <a:lnTo>
                    <a:pt x="124460" y="3028076"/>
                  </a:lnTo>
                  <a:cubicBezTo>
                    <a:pt x="55880" y="3028076"/>
                    <a:pt x="0" y="2972196"/>
                    <a:pt x="0" y="29036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903616"/>
                  </a:lnTo>
                  <a:cubicBezTo>
                    <a:pt x="4136979" y="2972196"/>
                    <a:pt x="4081099" y="3028076"/>
                    <a:pt x="4012519" y="3028076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26306" y="47372"/>
            <a:ext cx="12028240" cy="8190076"/>
            <a:chOff x="0" y="0"/>
            <a:chExt cx="4136979" cy="2816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6979" cy="2816885"/>
            </a:xfrm>
            <a:custGeom>
              <a:avLst/>
              <a:gdLst/>
              <a:ahLst/>
              <a:cxnLst/>
              <a:rect l="l" t="t" r="r" b="b"/>
              <a:pathLst>
                <a:path w="4136979" h="2816885">
                  <a:moveTo>
                    <a:pt x="4012519" y="2816885"/>
                  </a:moveTo>
                  <a:lnTo>
                    <a:pt x="124460" y="2816885"/>
                  </a:lnTo>
                  <a:cubicBezTo>
                    <a:pt x="55880" y="2816885"/>
                    <a:pt x="0" y="2761005"/>
                    <a:pt x="0" y="2692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692425"/>
                  </a:lnTo>
                  <a:cubicBezTo>
                    <a:pt x="4136979" y="2761005"/>
                    <a:pt x="4081099" y="2816885"/>
                    <a:pt x="4012519" y="28168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16483" y="1028700"/>
            <a:ext cx="10742817" cy="6409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025" y="3665584"/>
            <a:ext cx="4697606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SEJENIS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2528" y="8692893"/>
            <a:ext cx="913072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SCOLA (Learning and Dashboard System)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333463"/>
            <a:ext cx="5467466" cy="9458709"/>
            <a:chOff x="0" y="0"/>
            <a:chExt cx="3247482" cy="561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5618139"/>
            </a:xfrm>
            <a:custGeom>
              <a:avLst/>
              <a:gdLst/>
              <a:ahLst/>
              <a:cxnLst/>
              <a:rect l="l" t="t" r="r" b="b"/>
              <a:pathLst>
                <a:path w="3247482" h="5618139">
                  <a:moveTo>
                    <a:pt x="3123022" y="5618139"/>
                  </a:moveTo>
                  <a:lnTo>
                    <a:pt x="124460" y="5618139"/>
                  </a:lnTo>
                  <a:cubicBezTo>
                    <a:pt x="55880" y="5618139"/>
                    <a:pt x="0" y="5562259"/>
                    <a:pt x="0" y="5493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5493679"/>
                  </a:lnTo>
                  <a:cubicBezTo>
                    <a:pt x="3247482" y="5562259"/>
                    <a:pt x="3191602" y="5618139"/>
                    <a:pt x="3123022" y="5618139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40790" y="333463"/>
            <a:ext cx="7080939" cy="167496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4783" y="4024378"/>
            <a:ext cx="5735181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KEBUTUHAN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7981" y="701214"/>
            <a:ext cx="911283" cy="93946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1010" y="2273209"/>
            <a:ext cx="7080939" cy="1674969"/>
            <a:chOff x="0" y="0"/>
            <a:chExt cx="4393297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40790" y="4225332"/>
            <a:ext cx="7080939" cy="1674969"/>
            <a:chOff x="0" y="0"/>
            <a:chExt cx="4393297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12559" y="6218925"/>
            <a:ext cx="7080939" cy="1674969"/>
            <a:chOff x="0" y="0"/>
            <a:chExt cx="4393297" cy="1039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40790" y="8117202"/>
            <a:ext cx="7080939" cy="1674969"/>
            <a:chOff x="0" y="0"/>
            <a:chExt cx="4393297" cy="1039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8599" y="2701723"/>
            <a:ext cx="832769" cy="8327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67849" y="73340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data nilai terperinci dan informatif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12559" y="2673148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ketidaktuntasan siswa dalam suatu mata pelajaran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7849" y="462527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pelanggaran siswa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4108" y="6831662"/>
            <a:ext cx="5405722" cy="42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prestasi siswa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7849" y="851714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mengenai kehadiran atau absen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77788" y="4543977"/>
            <a:ext cx="1131476" cy="9278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3425" y="6375733"/>
            <a:ext cx="1123117" cy="136135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7788" y="8673456"/>
            <a:ext cx="1131476" cy="69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51278" y="5240015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9509" y="551919"/>
            <a:ext cx="12844098" cy="93761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911">
                <a:solidFill>
                  <a:srgbClr val="FFFFFF"/>
                </a:solidFill>
                <a:latin typeface="Muli Bold"/>
              </a:rPr>
              <a:t>DESAIN DATABASE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150"/>
          <a:stretch>
            <a:fillRect/>
          </a:stretch>
        </p:blipFill>
        <p:spPr>
          <a:xfrm>
            <a:off x="1789092" y="1028700"/>
            <a:ext cx="13965653" cy="85536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KEPALA SEKOLAH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1627" y="5581253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09175" y="458438"/>
            <a:ext cx="7305187" cy="956315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BPM N PROSES GURU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210" y="462117"/>
            <a:ext cx="13323580" cy="95557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SISWA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899" y="2396188"/>
            <a:ext cx="7335461" cy="54946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6698"/>
          <a:stretch>
            <a:fillRect/>
          </a:stretch>
        </p:blipFill>
        <p:spPr>
          <a:xfrm>
            <a:off x="9918768" y="2383543"/>
            <a:ext cx="7340532" cy="55072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26547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1569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205439"/>
            <a:ext cx="7274468" cy="54486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328" y="2205439"/>
            <a:ext cx="7274468" cy="54486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097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Daftar Mata Pelajaran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18568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Detail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Mata Pelajaran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4054" y="2182027"/>
            <a:ext cx="8780602" cy="6589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7850" y="8966072"/>
            <a:ext cx="9056425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Laporan Ketidaktuntasan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551450"/>
            <a:ext cx="1546363" cy="154636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08870" y="5693407"/>
            <a:ext cx="1262449" cy="126244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150856">
            <a:off x="13362110" y="3690358"/>
            <a:ext cx="1428875" cy="110413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3778482"/>
            <a:ext cx="5922248" cy="2730036"/>
            <a:chOff x="0" y="0"/>
            <a:chExt cx="7896330" cy="36400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6200"/>
              <a:ext cx="7896330" cy="2718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199" spc="-71">
                  <a:solidFill>
                    <a:srgbClr val="FFFFFF"/>
                  </a:solidFill>
                  <a:latin typeface="Muli Bold"/>
                </a:rPr>
                <a:t>LATAR</a:t>
              </a:r>
            </a:p>
            <a:p>
              <a:pPr>
                <a:lnSpc>
                  <a:spcPts val="7919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BELAKANG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027645"/>
              <a:ext cx="7896330" cy="61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50849" y="1945561"/>
            <a:ext cx="4823284" cy="591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1. PEMBELAJARAN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70" y="3915054"/>
            <a:ext cx="4445864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2. TUJUAN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28270" y="5997262"/>
            <a:ext cx="5511475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3. PERLU DIPANTAU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284"/>
          <a:stretch>
            <a:fillRect/>
          </a:stretch>
        </p:blipFill>
        <p:spPr>
          <a:xfrm>
            <a:off x="5261615" y="4323952"/>
            <a:ext cx="5507431" cy="4408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3971" y="1956214"/>
            <a:ext cx="6251409" cy="43195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6648" y="5545700"/>
            <a:ext cx="6223176" cy="41487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5331" y="2474513"/>
            <a:ext cx="5021742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Penghargaan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509213"/>
            <a:ext cx="5021742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</a:t>
            </a:r>
          </a:p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0436" y="8966072"/>
            <a:ext cx="687044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Catatan Pelanggaran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40" b="140"/>
          <a:stretch>
            <a:fillRect/>
          </a:stretch>
        </p:blipFill>
        <p:spPr>
          <a:xfrm>
            <a:off x="5399632" y="714213"/>
            <a:ext cx="9535050" cy="81058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5365" y="851354"/>
            <a:ext cx="10916249" cy="78315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3721" y="1313498"/>
            <a:ext cx="12198290" cy="69072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98376" y="178450"/>
            <a:ext cx="7721214" cy="98047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74"/>
          <a:stretch>
            <a:fillRect/>
          </a:stretch>
        </p:blipFill>
        <p:spPr>
          <a:xfrm>
            <a:off x="3913730" y="1736698"/>
            <a:ext cx="12912489" cy="61561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5047" y="600957"/>
            <a:ext cx="10530634" cy="83323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9760" y="692989"/>
            <a:ext cx="9474768" cy="81483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6991" y="843986"/>
            <a:ext cx="10392459" cy="78463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4380" y="2637342"/>
            <a:ext cx="10940055" cy="1366623"/>
            <a:chOff x="0" y="0"/>
            <a:chExt cx="7020136" cy="87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59625" y="4460188"/>
            <a:ext cx="10940055" cy="1366623"/>
            <a:chOff x="0" y="0"/>
            <a:chExt cx="7020136" cy="876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35184" y="4065621"/>
            <a:ext cx="3616003" cy="30074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7331" y="710190"/>
            <a:ext cx="2264588" cy="28052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4705687"/>
            <a:ext cx="4430966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VALIDASI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6511" y="3078260"/>
            <a:ext cx="10143149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GURU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1757" y="4670016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ORANG TUA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6511" y="6537957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PENYEBARAN KUESIONER KEPADA 5 ORANG PERWAKILAN SISWA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43" y="722468"/>
            <a:ext cx="9210261" cy="4956466"/>
            <a:chOff x="0" y="0"/>
            <a:chExt cx="3807918" cy="2049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2049216"/>
            </a:xfrm>
            <a:custGeom>
              <a:avLst/>
              <a:gdLst/>
              <a:ahLst/>
              <a:cxnLst/>
              <a:rect l="l" t="t" r="r" b="b"/>
              <a:pathLst>
                <a:path w="3807919" h="2049216">
                  <a:moveTo>
                    <a:pt x="3683458" y="2049216"/>
                  </a:moveTo>
                  <a:lnTo>
                    <a:pt x="124460" y="2049216"/>
                  </a:lnTo>
                  <a:cubicBezTo>
                    <a:pt x="55880" y="2049216"/>
                    <a:pt x="0" y="1993336"/>
                    <a:pt x="0" y="1924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1924756"/>
                  </a:lnTo>
                  <a:cubicBezTo>
                    <a:pt x="3807919" y="1993336"/>
                    <a:pt x="3752038" y="2049216"/>
                    <a:pt x="3683458" y="2049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70537" y="722468"/>
            <a:ext cx="9227501" cy="8550264"/>
            <a:chOff x="0" y="0"/>
            <a:chExt cx="3815046" cy="35350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5047" cy="3535047"/>
            </a:xfrm>
            <a:custGeom>
              <a:avLst/>
              <a:gdLst/>
              <a:ahLst/>
              <a:cxnLst/>
              <a:rect l="l" t="t" r="r" b="b"/>
              <a:pathLst>
                <a:path w="3815047" h="3535047">
                  <a:moveTo>
                    <a:pt x="3690586" y="3535047"/>
                  </a:moveTo>
                  <a:lnTo>
                    <a:pt x="124460" y="3535047"/>
                  </a:lnTo>
                  <a:cubicBezTo>
                    <a:pt x="55880" y="3535047"/>
                    <a:pt x="0" y="3479167"/>
                    <a:pt x="0" y="34105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90587" y="0"/>
                  </a:lnTo>
                  <a:cubicBezTo>
                    <a:pt x="3759167" y="0"/>
                    <a:pt x="3815047" y="55880"/>
                    <a:pt x="3815047" y="124460"/>
                  </a:cubicBezTo>
                  <a:lnTo>
                    <a:pt x="3815047" y="3410588"/>
                  </a:lnTo>
                  <a:cubicBezTo>
                    <a:pt x="3815047" y="3479167"/>
                    <a:pt x="3759167" y="3535047"/>
                    <a:pt x="3690587" y="3535047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3729" y="1743090"/>
            <a:ext cx="5361175" cy="57255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66477" y="2777004"/>
            <a:ext cx="1139956" cy="488384"/>
            <a:chOff x="0" y="0"/>
            <a:chExt cx="3047357" cy="1305560"/>
          </a:xfrm>
        </p:grpSpPr>
        <p:sp>
          <p:nvSpPr>
            <p:cNvPr id="8" name="Freeform 8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5508" y="1685940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 Bold"/>
              </a:rPr>
              <a:t>KEMAMPUAN AKADEMIK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4724" y="5807783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"/>
              </a:rPr>
              <a:t>KEMAMPUAN NON-AKADEMIK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326888" y="2032690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321" y="8122840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Bold"/>
              </a:rPr>
              <a:t>APA YANG PERLU DIPANTAU?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4647" y="2793337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NILAI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8579" y="3771808"/>
            <a:ext cx="7764855" cy="47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sz="2825" dirty="0">
                <a:solidFill>
                  <a:srgbClr val="FFFFFF"/>
                </a:solidFill>
                <a:latin typeface="Muli Regular Bold"/>
              </a:rPr>
              <a:t>PRESTASI (LOMBA, PENGHARGAAN)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508" y="4742745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KEHADIRAN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66477" y="3757849"/>
            <a:ext cx="1139956" cy="488384"/>
            <a:chOff x="0" y="0"/>
            <a:chExt cx="3047357" cy="1305560"/>
          </a:xfrm>
        </p:grpSpPr>
        <p:sp>
          <p:nvSpPr>
            <p:cNvPr id="17" name="Freeform 17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66477" y="4771320"/>
            <a:ext cx="1139956" cy="488384"/>
            <a:chOff x="0" y="0"/>
            <a:chExt cx="3047357" cy="1305560"/>
          </a:xfrm>
        </p:grpSpPr>
        <p:sp>
          <p:nvSpPr>
            <p:cNvPr id="19" name="Freeform 19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988579" y="6804762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KARAKTER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69657" y="7878648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EKSTRAKURIKULER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6572760" y="6852387"/>
            <a:ext cx="1139956" cy="488384"/>
            <a:chOff x="0" y="0"/>
            <a:chExt cx="3047357" cy="1305560"/>
          </a:xfrm>
        </p:grpSpPr>
        <p:sp>
          <p:nvSpPr>
            <p:cNvPr id="23" name="Freeform 23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6572760" y="7926273"/>
            <a:ext cx="1139956" cy="488384"/>
            <a:chOff x="0" y="0"/>
            <a:chExt cx="3047357" cy="1305560"/>
          </a:xfrm>
        </p:grpSpPr>
        <p:sp>
          <p:nvSpPr>
            <p:cNvPr id="25" name="Freeform 25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8559" y="5323023"/>
            <a:ext cx="7150882" cy="9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sistem bermanfaat bagi siswa sendiri untuk memonitoring prestasi siswa?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3" y="34603"/>
                    </a:cubicBezTo>
                    <a:cubicBezTo>
                      <a:pt x="56758" y="12448"/>
                      <a:pt x="86808" y="0"/>
                      <a:pt x="118141" y="0"/>
                    </a:cubicBezTo>
                    <a:lnTo>
                      <a:pt x="1358616" y="0"/>
                    </a:lnTo>
                    <a:cubicBezTo>
                      <a:pt x="1389949" y="0"/>
                      <a:pt x="1419998" y="12448"/>
                      <a:pt x="1442154" y="34603"/>
                    </a:cubicBezTo>
                    <a:cubicBezTo>
                      <a:pt x="1464310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2409" y="7794268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9598" y="4598188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05927" y="8148953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9260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5858451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847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8171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363722" y="2926050"/>
                <a:ext cx="1476756" cy="58711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5871150">
                    <a:moveTo>
                      <a:pt x="0" y="5871150"/>
                    </a:moveTo>
                    <a:lnTo>
                      <a:pt x="0" y="118141"/>
                    </a:lnTo>
                    <a:cubicBezTo>
                      <a:pt x="0" y="86808"/>
                      <a:pt x="12447" y="56758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8"/>
                      <a:pt x="1476756" y="86808"/>
                      <a:pt x="1476756" y="118141"/>
                    </a:cubicBezTo>
                    <a:lnTo>
                      <a:pt x="1476756" y="58711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60%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9598" y="4257623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40%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59445" y="7855860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4" name="TextBox 4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5077161"/>
            <a:ext cx="7150882" cy="145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dengan adanya fitur catatan penghargaan berguna untuk memonitoring prestasi siswa?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59445" y="7879920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51109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mampu memberikan informasi rincian penilaian akademik siswa berdasarkan komponen penilian yang 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KESIMPULAN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711677"/>
            <a:ext cx="7826955" cy="29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memberikan informasi pencapaian siswa mengenai prestasi yang dimiliki, sebagai warning mengenai kehadiran, dan memberikan informasi tentang nilai sikap/karakter yang terkait dengan pelanggaran.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184" y="810963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berhasil menjadi penghubung antara sekolah dengan orang tua mengenai perkembangan peserta didik.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266346"/>
            <a:ext cx="8225171" cy="14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Adanya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melakukan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pelanggaran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batas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poin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tertentu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SARAN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065827"/>
            <a:ext cx="8225171" cy="19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peringatan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mengenai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ketidakhadiran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bentuk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wali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sendiri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  <a:p>
            <a:pPr algn="just">
              <a:lnSpc>
                <a:spcPts val="3920"/>
              </a:lnSpc>
            </a:pPr>
            <a:endParaRPr lang="en-US" sz="93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184" y="5792846"/>
            <a:ext cx="8225171" cy="245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terkait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guru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mengalami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kegagalan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dibawah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kkm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)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1184" y="8195244"/>
            <a:ext cx="8225171" cy="147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report/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rapor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belajar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ajaran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45754"/>
            <a:ext cx="440677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104900"/>
            <a:ext cx="6485085" cy="101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FFFFFF"/>
                </a:solidFill>
                <a:latin typeface="Muli Bold"/>
              </a:rPr>
              <a:t>TERIMA KASIH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80460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0857 3377 0050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35601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dnielzlukhu@gmail.com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90743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@</a:t>
            </a:r>
            <a:r>
              <a:rPr lang="en-US" sz="3199" dirty="0" err="1">
                <a:solidFill>
                  <a:srgbClr val="FFFFFF"/>
                </a:solidFill>
                <a:latin typeface="Muli Regular"/>
              </a:rPr>
              <a:t>dnielzlukhu</a:t>
            </a:r>
            <a:endParaRPr lang="en-US" sz="3199" dirty="0">
              <a:solidFill>
                <a:srgbClr val="FFFFFF"/>
              </a:solidFill>
              <a:latin typeface="Muli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0703" y="2157943"/>
            <a:ext cx="8073573" cy="68625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412286" y="6724119"/>
            <a:ext cx="3078870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0773" y="561884"/>
            <a:ext cx="9283446" cy="7931446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111743" y="561884"/>
            <a:ext cx="14927879" cy="8696416"/>
            <a:chOff x="0" y="0"/>
            <a:chExt cx="6123173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3173" cy="3567128"/>
            </a:xfrm>
            <a:custGeom>
              <a:avLst/>
              <a:gdLst/>
              <a:ahLst/>
              <a:cxnLst/>
              <a:rect l="l" t="t" r="r" b="b"/>
              <a:pathLst>
                <a:path w="6123173" h="3567128">
                  <a:moveTo>
                    <a:pt x="5998713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98713" y="0"/>
                  </a:lnTo>
                  <a:cubicBezTo>
                    <a:pt x="6067293" y="0"/>
                    <a:pt x="6123173" y="55880"/>
                    <a:pt x="6123173" y="124460"/>
                  </a:cubicBezTo>
                  <a:lnTo>
                    <a:pt x="6123173" y="3442668"/>
                  </a:lnTo>
                  <a:cubicBezTo>
                    <a:pt x="6123173" y="3511248"/>
                    <a:pt x="6067293" y="3567128"/>
                    <a:pt x="5998713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-1523470" y="4467908"/>
            <a:ext cx="6823236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40225" y="1709856"/>
            <a:ext cx="12731721" cy="5686888"/>
            <a:chOff x="0" y="0"/>
            <a:chExt cx="16975628" cy="7582517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52"/>
              <a:ext cx="16975628" cy="62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Minimnya peran orang tua dalam memantau perkembangan anak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Latar Belakang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4655"/>
              <a:ext cx="16975628" cy="1301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Bagaimana membantu proses monitoring prestasi anak di sekolah sebagai</a:t>
              </a:r>
            </a:p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siswa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39903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Rumusan Masalah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05904"/>
              <a:ext cx="16975628" cy="197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Membuat sistem monitoring prestasi siswa yang dapat membantu orang tua, guru memantau prestasi siswa di sekolah, serta menjadi bahan evaluasi dalam mengajar dan mendidik siswa.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631152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Tujuan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4783" y="2414747"/>
            <a:ext cx="6577682" cy="572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■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pendidikan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atau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sekolah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sebagai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alat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tolak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ukur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keberhasilan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dalam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mendidik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siswanya</a:t>
            </a: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r>
              <a:rPr lang="en-US" sz="2880" spc="118" dirty="0">
                <a:solidFill>
                  <a:srgbClr val="000000"/>
                </a:solidFill>
                <a:ea typeface="Arimo"/>
              </a:rPr>
              <a:t>■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Bagi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siswa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memonitor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kegiatan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selama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di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sekolah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menjadi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bahan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evaluasi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mendidik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mendukung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keberhasilan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endParaRPr lang="en-US" sz="2880" spc="118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4783" y="1095375"/>
            <a:ext cx="6975072" cy="112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840" spc="-78">
                <a:solidFill>
                  <a:srgbClr val="002F42"/>
                </a:solidFill>
                <a:latin typeface="Muli Bold"/>
              </a:rPr>
              <a:t>MANFAAT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783" y="9028214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93695" y="7886286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92344" y="851013"/>
            <a:ext cx="6466956" cy="8407287"/>
            <a:chOff x="0" y="0"/>
            <a:chExt cx="2673718" cy="3475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3718" cy="3475935"/>
            </a:xfrm>
            <a:custGeom>
              <a:avLst/>
              <a:gdLst/>
              <a:ahLst/>
              <a:cxnLst/>
              <a:rect l="l" t="t" r="r" b="b"/>
              <a:pathLst>
                <a:path w="2673718" h="3475935">
                  <a:moveTo>
                    <a:pt x="2549258" y="3475935"/>
                  </a:moveTo>
                  <a:lnTo>
                    <a:pt x="124460" y="3475935"/>
                  </a:lnTo>
                  <a:cubicBezTo>
                    <a:pt x="55880" y="3475935"/>
                    <a:pt x="0" y="3420054"/>
                    <a:pt x="0" y="3351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9258" y="0"/>
                  </a:lnTo>
                  <a:cubicBezTo>
                    <a:pt x="2617838" y="0"/>
                    <a:pt x="2673718" y="55880"/>
                    <a:pt x="2673718" y="124460"/>
                  </a:cubicBezTo>
                  <a:lnTo>
                    <a:pt x="2673718" y="3351475"/>
                  </a:lnTo>
                  <a:cubicBezTo>
                    <a:pt x="2673718" y="3420055"/>
                    <a:pt x="2617838" y="3475935"/>
                    <a:pt x="2549258" y="34759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96315"/>
            <a:ext cx="9172730" cy="39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3"/>
              </a:lnSpc>
            </a:pP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■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Sistem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dibuat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berbasis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website.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merupakan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modul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untuk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orang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tua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wali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kelas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dan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kepala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berfungsi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memberikan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informasi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hasil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capaianbelajar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beserta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dengan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tolak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ukur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keberhasilan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di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5771"/>
            <a:ext cx="5922248" cy="201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RUANG</a:t>
            </a:r>
          </a:p>
          <a:p>
            <a:pPr>
              <a:lnSpc>
                <a:spcPts val="7919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LINGKUP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10675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93695" y="2543150"/>
            <a:ext cx="7952065" cy="5009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51376"/>
            <a:ext cx="5708658" cy="202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KAJIAN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PUSTAKA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72016" y="829309"/>
            <a:ext cx="11454720" cy="9071307"/>
            <a:chOff x="0" y="0"/>
            <a:chExt cx="4735875" cy="3750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35874" cy="3750469"/>
            </a:xfrm>
            <a:custGeom>
              <a:avLst/>
              <a:gdLst/>
              <a:ahLst/>
              <a:cxnLst/>
              <a:rect l="l" t="t" r="r" b="b"/>
              <a:pathLst>
                <a:path w="4735874" h="3750469">
                  <a:moveTo>
                    <a:pt x="4611415" y="3750469"/>
                  </a:moveTo>
                  <a:lnTo>
                    <a:pt x="124460" y="3750469"/>
                  </a:lnTo>
                  <a:cubicBezTo>
                    <a:pt x="55880" y="3750469"/>
                    <a:pt x="0" y="3694589"/>
                    <a:pt x="0" y="3626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15" y="0"/>
                  </a:lnTo>
                  <a:cubicBezTo>
                    <a:pt x="4679995" y="0"/>
                    <a:pt x="4735874" y="55880"/>
                    <a:pt x="4735874" y="124460"/>
                  </a:cubicBezTo>
                  <a:lnTo>
                    <a:pt x="4735874" y="3626009"/>
                  </a:lnTo>
                  <a:cubicBezTo>
                    <a:pt x="4735874" y="3694589"/>
                    <a:pt x="4679995" y="3750469"/>
                    <a:pt x="4611415" y="37504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66279" y="829833"/>
            <a:ext cx="10993021" cy="9070784"/>
            <a:chOff x="0" y="0"/>
            <a:chExt cx="4544988" cy="3750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4988" cy="3750253"/>
            </a:xfrm>
            <a:custGeom>
              <a:avLst/>
              <a:gdLst/>
              <a:ahLst/>
              <a:cxnLst/>
              <a:rect l="l" t="t" r="r" b="b"/>
              <a:pathLst>
                <a:path w="4544988" h="3750253">
                  <a:moveTo>
                    <a:pt x="4420528" y="3750252"/>
                  </a:moveTo>
                  <a:lnTo>
                    <a:pt x="124460" y="3750252"/>
                  </a:lnTo>
                  <a:cubicBezTo>
                    <a:pt x="55880" y="3750252"/>
                    <a:pt x="0" y="3694373"/>
                    <a:pt x="0" y="3625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0528" y="0"/>
                  </a:lnTo>
                  <a:cubicBezTo>
                    <a:pt x="4489108" y="0"/>
                    <a:pt x="4544988" y="55880"/>
                    <a:pt x="4544988" y="124460"/>
                  </a:cubicBezTo>
                  <a:lnTo>
                    <a:pt x="4544988" y="3625793"/>
                  </a:lnTo>
                  <a:cubicBezTo>
                    <a:pt x="4544988" y="3694373"/>
                    <a:pt x="4489108" y="3750253"/>
                    <a:pt x="4420528" y="3750253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2796138" y="6046496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7358" y="4631512"/>
            <a:ext cx="9960938" cy="195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Utomo, A. P., &amp; Sungkar, I. I. (2014). Analisis dan perancangan dashboard untuk monitoring dan evaluasi pasien rawat inap. Prosiding Mathematics and Science Forum, (pp. 145-152).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7358" y="1486611"/>
            <a:ext cx="9819522" cy="29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Márquez-Vera, C., Cano, A., Romero, C., &amp; Ventura, S. (2013). Predicting student failure at school using genetic programming and different data mining approaches with high dimensional and imbalanced data. Appl Intell, 38, 315-330. doi:10.1007/s10489-012-0374-8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7358" y="6805295"/>
            <a:ext cx="9819522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Lay, F. A. (2018). Rancang bangun aplikasi monitoring dan evaluasi pelanggaran siswa pada sman 14 surabaya berbasis web. Skripsi Sarjana Strata Satu (S1), Institut Bisnis dan Informatika STIKOM Surabaya, Fakultas Teknologi dan Informatika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8488" y="1432062"/>
            <a:ext cx="13261755" cy="1926135"/>
            <a:chOff x="0" y="0"/>
            <a:chExt cx="11367620" cy="165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01579" y="1871927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25458" y="817984"/>
            <a:ext cx="12974785" cy="1577146"/>
            <a:chOff x="0" y="0"/>
            <a:chExt cx="11121637" cy="1351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19905" y="1203747"/>
            <a:ext cx="12305437" cy="68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untuk memprediksi prestasi siswa berdasarkan faktor–faktor atau penyebab kegagalan siswa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0269" y="3817930"/>
            <a:ext cx="1130378" cy="10512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97353" y="614554"/>
            <a:ext cx="1130378" cy="10512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538488" y="4192664"/>
            <a:ext cx="13261755" cy="1926135"/>
            <a:chOff x="0" y="0"/>
            <a:chExt cx="11367620" cy="165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25458" y="3796908"/>
            <a:ext cx="12974785" cy="1793594"/>
            <a:chOff x="0" y="0"/>
            <a:chExt cx="11121637" cy="15374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21637" cy="1537420"/>
            </a:xfrm>
            <a:custGeom>
              <a:avLst/>
              <a:gdLst/>
              <a:ahLst/>
              <a:cxnLst/>
              <a:rect l="l" t="t" r="r" b="b"/>
              <a:pathLst>
                <a:path w="11121637" h="1537420">
                  <a:moveTo>
                    <a:pt x="10997177" y="1537420"/>
                  </a:moveTo>
                  <a:lnTo>
                    <a:pt x="124460" y="1537420"/>
                  </a:lnTo>
                  <a:cubicBezTo>
                    <a:pt x="55880" y="1537420"/>
                    <a:pt x="0" y="1481540"/>
                    <a:pt x="0" y="1412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412961"/>
                  </a:lnTo>
                  <a:cubicBezTo>
                    <a:pt x="11121637" y="1481540"/>
                    <a:pt x="11065756" y="1537420"/>
                    <a:pt x="10997177" y="153742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019905" y="4022024"/>
            <a:ext cx="12305437" cy="137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memanfaatkan digital information (dashboard) pada lingkungan rumah sakit untuk memvisualisasikan informasi kesehatan  pasien rawat inap untuk memastikan kebutuhan kesehatan pasien tercukupi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568229" y="7332165"/>
            <a:ext cx="13261755" cy="1926135"/>
            <a:chOff x="0" y="0"/>
            <a:chExt cx="11367620" cy="16510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31320" y="7772029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55199" y="6718087"/>
            <a:ext cx="12974785" cy="1577146"/>
            <a:chOff x="0" y="0"/>
            <a:chExt cx="11121637" cy="13518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019905" y="6836550"/>
            <a:ext cx="12810079" cy="13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5"/>
              </a:lnSpc>
            </a:pPr>
            <a:r>
              <a:rPr lang="en-US" sz="2450" spc="225">
                <a:solidFill>
                  <a:srgbClr val="000000"/>
                </a:solidFill>
                <a:latin typeface="Muli Bold"/>
              </a:rPr>
              <a:t>Tujuan </a:t>
            </a:r>
            <a:r>
              <a:rPr lang="en-US" sz="2450" spc="225">
                <a:solidFill>
                  <a:srgbClr val="000000"/>
                </a:solidFill>
                <a:latin typeface="Arimo"/>
              </a:rPr>
              <a:t>dari penelitian ini adalah membangun sistem yang berguna untuk memantau pelanggaran yang dibuat siswa disekolah sehingga memberikan manfaat bagi guru untuk mengevaluasi peserta didik disekolah.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7094" y="6514657"/>
            <a:ext cx="1130378" cy="10512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0385" y="6118799"/>
            <a:ext cx="3540241" cy="409061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25458" y="2507981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 dirty="0">
                <a:solidFill>
                  <a:srgbClr val="0048CD"/>
                </a:solidFill>
                <a:latin typeface="Space Mono"/>
              </a:rPr>
              <a:t>PREDICTING </a:t>
            </a: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STUDENT FAILURE AT SCHOOL USING GENETIC PROGRAMMING AND DIFFERENT DATA MINING APPROACHES WITH HIGH DIMENSIONAL AND IMBALANCED DATA</a:t>
            </a:r>
            <a:endParaRPr lang="en-US" sz="1961" dirty="0">
              <a:solidFill>
                <a:srgbClr val="0048CD"/>
              </a:solidFill>
              <a:latin typeface="Space Mon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55199" y="8408084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RANCANGAN BANGUN APLIKASI MONITORING DAN EVALUASI PELANGGARAN SISWA PADA SMAN 14 SURABAYA BERBASIS WEB.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8469"/>
            <a:ext cx="2758488" cy="454242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25458" y="5647652"/>
            <a:ext cx="12974785" cy="33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48CD"/>
                </a:solidFill>
                <a:latin typeface="Space Mono"/>
              </a:rPr>
              <a:t>ANALISIS DAN PERANCANGAN DASHBOARD UNTUK MONITORING DAN EVALUASI PASIEN RAWAT INAP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3287988"/>
            <a:ext cx="4697606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SAAT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INI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90545" y="1028700"/>
            <a:ext cx="2710407" cy="27104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1063" y="3531572"/>
            <a:ext cx="2926437" cy="292643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79302" y="6808709"/>
            <a:ext cx="2954161" cy="28574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33463" y="1767870"/>
            <a:ext cx="5481941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Komponen Nilai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3463" y="2494073"/>
            <a:ext cx="5481941" cy="42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TUGAS, PH, PTS, PAS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47422" y="4693903"/>
            <a:ext cx="5586012" cy="1096756"/>
            <a:chOff x="0" y="0"/>
            <a:chExt cx="7448016" cy="146234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7448016" cy="74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Regular Bold"/>
                </a:rPr>
                <a:t>Komponen Kehadiran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194"/>
              <a:ext cx="7448016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2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Minimal 90%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70448" y="7447059"/>
            <a:ext cx="6405558" cy="1580778"/>
            <a:chOff x="0" y="0"/>
            <a:chExt cx="8540744" cy="210770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8540744" cy="153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Bold"/>
                </a:rPr>
                <a:t>Komponen Sikap atau Karakter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35556"/>
              <a:ext cx="8540744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Berkatian dengan pelanggaran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1127</Words>
  <Application>Microsoft Office PowerPoint</Application>
  <PresentationFormat>Custom</PresentationFormat>
  <Paragraphs>256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Arimo</vt:lpstr>
      <vt:lpstr>Muli Regular Bold</vt:lpstr>
      <vt:lpstr>Muli Bold</vt:lpstr>
      <vt:lpstr>Muli Regular</vt:lpstr>
      <vt:lpstr>Muli Bold Bold</vt:lpstr>
      <vt:lpstr>Calibri</vt:lpstr>
      <vt:lpstr>Space Mono</vt:lpstr>
      <vt:lpstr>Muli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MONITORING PRESTASI SISWA</dc:title>
  <cp:lastModifiedBy>DANIEL BUALA KRISTO ZALUKHU</cp:lastModifiedBy>
  <cp:revision>6</cp:revision>
  <dcterms:created xsi:type="dcterms:W3CDTF">2006-08-16T00:00:00Z</dcterms:created>
  <dcterms:modified xsi:type="dcterms:W3CDTF">2020-07-16T05:14:57Z</dcterms:modified>
  <dc:identifier>DAEBNoUgQk4</dc:identifier>
</cp:coreProperties>
</file>